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24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79B8-3B88-46F0-8ED9-743BB7C03692}" type="datetimeFigureOut">
              <a:rPr lang="ru-RU" smtClean="0"/>
              <a:pPr/>
              <a:t>07.05.2045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F1A4E-10CD-40CC-8CEE-2C9A26710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79B8-3B88-46F0-8ED9-743BB7C03692}" type="datetimeFigureOut">
              <a:rPr lang="ru-RU" smtClean="0"/>
              <a:pPr/>
              <a:t>07.05.2045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F1A4E-10CD-40CC-8CEE-2C9A26710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79B8-3B88-46F0-8ED9-743BB7C03692}" type="datetimeFigureOut">
              <a:rPr lang="ru-RU" smtClean="0"/>
              <a:pPr/>
              <a:t>07.05.2045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F1A4E-10CD-40CC-8CEE-2C9A26710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79B8-3B88-46F0-8ED9-743BB7C03692}" type="datetimeFigureOut">
              <a:rPr lang="ru-RU" smtClean="0"/>
              <a:pPr/>
              <a:t>07.05.2045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F1A4E-10CD-40CC-8CEE-2C9A26710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79B8-3B88-46F0-8ED9-743BB7C03692}" type="datetimeFigureOut">
              <a:rPr lang="ru-RU" smtClean="0"/>
              <a:pPr/>
              <a:t>07.05.2045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F1A4E-10CD-40CC-8CEE-2C9A26710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79B8-3B88-46F0-8ED9-743BB7C03692}" type="datetimeFigureOut">
              <a:rPr lang="ru-RU" smtClean="0"/>
              <a:pPr/>
              <a:t>07.05.2045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F1A4E-10CD-40CC-8CEE-2C9A26710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79B8-3B88-46F0-8ED9-743BB7C03692}" type="datetimeFigureOut">
              <a:rPr lang="ru-RU" smtClean="0"/>
              <a:pPr/>
              <a:t>07.05.2045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F1A4E-10CD-40CC-8CEE-2C9A26710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79B8-3B88-46F0-8ED9-743BB7C03692}" type="datetimeFigureOut">
              <a:rPr lang="ru-RU" smtClean="0"/>
              <a:pPr/>
              <a:t>07.05.2045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F1A4E-10CD-40CC-8CEE-2C9A26710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79B8-3B88-46F0-8ED9-743BB7C03692}" type="datetimeFigureOut">
              <a:rPr lang="ru-RU" smtClean="0"/>
              <a:pPr/>
              <a:t>07.05.2045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F1A4E-10CD-40CC-8CEE-2C9A26710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79B8-3B88-46F0-8ED9-743BB7C03692}" type="datetimeFigureOut">
              <a:rPr lang="ru-RU" smtClean="0"/>
              <a:pPr/>
              <a:t>07.05.2045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F1A4E-10CD-40CC-8CEE-2C9A26710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79B8-3B88-46F0-8ED9-743BB7C03692}" type="datetimeFigureOut">
              <a:rPr lang="ru-RU" smtClean="0"/>
              <a:pPr/>
              <a:t>07.05.2045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F1A4E-10CD-40CC-8CEE-2C9A26710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D79B8-3B88-46F0-8ED9-743BB7C03692}" type="datetimeFigureOut">
              <a:rPr lang="ru-RU" smtClean="0"/>
              <a:pPr/>
              <a:t>07.05.2045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F1A4E-10CD-40CC-8CEE-2C9A26710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physchem.chimfak.rsu.ru/Source/PCC/Colloids_2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ctorate.ru/chuma/" TargetMode="External"/><Relationship Id="rId7" Type="http://schemas.openxmlformats.org/officeDocument/2006/relationships/image" Target="../media/image10.jpeg"/><Relationship Id="rId2" Type="http://schemas.openxmlformats.org/officeDocument/2006/relationships/hyperlink" Target="http://www.doctorate.ru/holer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octorate.ru/kak-zarazhayutsya-infekcionnymi-zabolevaniyami/" TargetMode="External"/><Relationship Id="rId5" Type="http://schemas.openxmlformats.org/officeDocument/2006/relationships/hyperlink" Target="http://www.doctorate.ru/folk-medicine-cure-tuberculosis/" TargetMode="External"/><Relationship Id="rId4" Type="http://schemas.openxmlformats.org/officeDocument/2006/relationships/hyperlink" Target="http://www.doctorate.ru/tif-bryushnoj-paratify-a-i-v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ctorate.ru/smert/" TargetMode="External"/><Relationship Id="rId2" Type="http://schemas.openxmlformats.org/officeDocument/2006/relationships/hyperlink" Target="http://www.doctorate.ru/ponjatie-starosti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commons.wikimedia.org/wiki/File:Louis_Pasteur.jpg?uselang=ru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500197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Кировское областное бюджетное образовательное учреждение «Кировский медицинский колледж» филиал в г. Котельниче</a:t>
            </a:r>
            <a:endParaRPr lang="ru-RU" sz="2800" dirty="0">
              <a:solidFill>
                <a:srgbClr val="06024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643182"/>
            <a:ext cx="8072494" cy="3500462"/>
          </a:xfrm>
        </p:spPr>
        <p:txBody>
          <a:bodyPr>
            <a:normAutofit lnSpcReduction="10000"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Ученики Луи Пастера – их достижения и заслуги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pPr algn="r"/>
            <a:endParaRPr lang="ru-RU" sz="2400" dirty="0" smtClean="0">
              <a:solidFill>
                <a:srgbClr val="06024E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Работу выполнили студенты 12 </a:t>
            </a:r>
            <a:r>
              <a:rPr lang="ru-RU" sz="2400" dirty="0" err="1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400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 группы</a:t>
            </a:r>
          </a:p>
          <a:p>
            <a:pPr algn="r"/>
            <a:r>
              <a:rPr lang="ru-RU" sz="2400" dirty="0" err="1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Гаджимагомедова</a:t>
            </a:r>
            <a:r>
              <a:rPr lang="ru-RU" sz="2400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 Алиса, </a:t>
            </a:r>
          </a:p>
          <a:p>
            <a:pPr algn="r"/>
            <a:r>
              <a:rPr lang="ru-RU" sz="2400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Куимов Александр</a:t>
            </a:r>
            <a:endParaRPr lang="ru-RU" sz="2400" dirty="0">
              <a:solidFill>
                <a:srgbClr val="06024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2400" dirty="0" smtClean="0"/>
              <a:t>	</a:t>
            </a:r>
            <a:r>
              <a:rPr lang="ru-RU" sz="6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Направления деятельности</a:t>
            </a:r>
          </a:p>
          <a:p>
            <a:pPr>
              <a:buNone/>
            </a:pPr>
            <a:r>
              <a:rPr lang="ru-RU" sz="3800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5100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5100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работы посвящены биохимии ферментативных процессов. Изучал состав молока и молочнокислое брожение, действие сычужного фермента</a:t>
            </a:r>
            <a:r>
              <a:rPr lang="ru-RU" sz="5100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5100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 	состав </a:t>
            </a:r>
            <a:r>
              <a:rPr lang="ru-RU" sz="5100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и процессы приготовления </a:t>
            </a:r>
            <a:endParaRPr lang="ru-RU" sz="5100" dirty="0" smtClean="0">
              <a:solidFill>
                <a:srgbClr val="06024E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100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	различных сыров</a:t>
            </a:r>
            <a:r>
              <a:rPr lang="ru-RU" sz="5100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5100" dirty="0" smtClean="0">
              <a:solidFill>
                <a:srgbClr val="06024E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100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5100" dirty="0" smtClean="0">
              <a:solidFill>
                <a:srgbClr val="06024E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100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	Предложил </a:t>
            </a:r>
            <a:r>
              <a:rPr lang="ru-RU" sz="5100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метод определения летучих </a:t>
            </a:r>
            <a:r>
              <a:rPr lang="ru-RU" sz="5100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кислот</a:t>
            </a:r>
          </a:p>
          <a:p>
            <a:pPr>
              <a:buNone/>
            </a:pPr>
            <a:r>
              <a:rPr lang="ru-RU" sz="5100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5100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путём фракционной перегонки. </a:t>
            </a:r>
            <a:endParaRPr lang="ru-RU" sz="5100" dirty="0" smtClean="0">
              <a:solidFill>
                <a:srgbClr val="06024E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5100" dirty="0" smtClean="0">
              <a:solidFill>
                <a:srgbClr val="06024E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5100" dirty="0" smtClean="0">
              <a:solidFill>
                <a:srgbClr val="06024E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100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5100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Изучал </a:t>
            </a:r>
            <a:r>
              <a:rPr lang="ru-RU" sz="5100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явления осмоса, адгезии, поверхностного натяжения, движения жидкостей в </a:t>
            </a:r>
            <a:r>
              <a:rPr lang="ru-RU" sz="5100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капиллярах, открыл </a:t>
            </a:r>
            <a:r>
              <a:rPr lang="ru-RU" sz="5100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закономерность изменения поверхностной активности в гомологических рядах органических ПАВ (</a:t>
            </a:r>
            <a:r>
              <a:rPr lang="ru-RU" sz="5100" i="1" u="sng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правило </a:t>
            </a:r>
            <a:r>
              <a:rPr lang="ru-RU" sz="5100" i="1" u="sng" dirty="0" err="1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Траубе</a:t>
            </a:r>
            <a:r>
              <a:rPr lang="ru-RU" sz="5100" i="1" u="sng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– </a:t>
            </a:r>
            <a:r>
              <a:rPr lang="ru-RU" sz="5100" i="1" u="sng" dirty="0" err="1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Дюкло</a:t>
            </a:r>
            <a:r>
              <a:rPr lang="ru-RU" sz="5100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ru-RU" sz="5100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5100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Отрицал теорию самопроизвольного зарождения живых </a:t>
            </a:r>
            <a:r>
              <a:rPr lang="ru-RU" sz="5100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существ.</a:t>
            </a:r>
          </a:p>
          <a:p>
            <a:pPr>
              <a:buNone/>
            </a:pPr>
            <a:r>
              <a:rPr lang="ru-RU" sz="5100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	 Отстаивал </a:t>
            </a:r>
            <a:r>
              <a:rPr lang="ru-RU" sz="5100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микробную теорию инфекционных заболеваний, согласно которой каждая болезнь вызывается определённым микроорганизмом</a:t>
            </a:r>
            <a:r>
              <a:rPr lang="ru-RU" sz="5100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5100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5100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Автор фундаментального четырёхтомного труда "Микробиология" (</a:t>
            </a:r>
            <a:r>
              <a:rPr lang="ru-RU" sz="5100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1898-1901гг).</a:t>
            </a:r>
            <a:endParaRPr lang="ru-RU" sz="5100" dirty="0">
              <a:solidFill>
                <a:srgbClr val="06024E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F:\картинки сыра\сыр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1214422"/>
            <a:ext cx="1854327" cy="180656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Илья Ильич Мечников</a:t>
            </a:r>
            <a:r>
              <a:rPr lang="ru-RU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12" descr="Мечников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00174"/>
            <a:ext cx="2500330" cy="3626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29058" y="1500175"/>
            <a:ext cx="442915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6024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 был избран членом многих академий и научных сообществ, в том числе почетным членом Петербургской Академии Наук ;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1908 г, совместно с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Паулем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Эрлихом, получил Нобелевскую премию за работы по иммунитету.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42976" y="5286388"/>
            <a:ext cx="2286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6024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(1845 – 1916 </a:t>
            </a:r>
            <a:r>
              <a:rPr lang="ru-RU" sz="2400" dirty="0" err="1" smtClean="0">
                <a:solidFill>
                  <a:srgbClr val="06024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гг</a:t>
            </a:r>
            <a:r>
              <a:rPr lang="ru-RU" sz="2400" dirty="0" smtClean="0">
                <a:solidFill>
                  <a:srgbClr val="06024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ru-RU" sz="2400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6024E"/>
                </a:solidFill>
              </a:rPr>
              <a:t>	</a:t>
            </a:r>
            <a:r>
              <a:rPr lang="ru-RU" dirty="0" smtClean="0"/>
              <a:t>	</a:t>
            </a:r>
            <a:r>
              <a:rPr lang="ru-RU" sz="3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Направления деятельности</a:t>
            </a:r>
          </a:p>
          <a:p>
            <a:pPr>
              <a:buNone/>
            </a:pPr>
            <a:r>
              <a:rPr lang="ru-RU" dirty="0" smtClean="0">
                <a:solidFill>
                  <a:srgbClr val="06024E"/>
                </a:solidFill>
              </a:rPr>
              <a:t>	Илья Мечников уделял главное внимание вопросам патологии;</a:t>
            </a:r>
          </a:p>
          <a:p>
            <a:pPr>
              <a:buNone/>
            </a:pPr>
            <a:r>
              <a:rPr lang="ru-RU" dirty="0" smtClean="0">
                <a:solidFill>
                  <a:srgbClr val="06024E"/>
                </a:solidFill>
              </a:rPr>
              <a:t> 	создал  цикл работ, посвященных микробиологии и эпидемиологии </a:t>
            </a:r>
            <a:r>
              <a:rPr lang="ru-RU" dirty="0" smtClean="0">
                <a:solidFill>
                  <a:srgbClr val="06024E"/>
                </a:solidFill>
                <a:hlinkClick r:id="rId2" tooltip="Холера"/>
              </a:rPr>
              <a:t>холеры</a:t>
            </a:r>
            <a:r>
              <a:rPr lang="ru-RU" dirty="0" smtClean="0">
                <a:solidFill>
                  <a:srgbClr val="06024E"/>
                </a:solidFill>
              </a:rPr>
              <a:t>, </a:t>
            </a:r>
            <a:r>
              <a:rPr lang="ru-RU" dirty="0" smtClean="0">
                <a:solidFill>
                  <a:srgbClr val="06024E"/>
                </a:solidFill>
                <a:hlinkClick r:id="rId3" tooltip="Чума - описание и признаки болезни"/>
              </a:rPr>
              <a:t>чумы</a:t>
            </a:r>
            <a:r>
              <a:rPr lang="ru-RU" dirty="0" smtClean="0">
                <a:solidFill>
                  <a:srgbClr val="06024E"/>
                </a:solidFill>
              </a:rPr>
              <a:t>, </a:t>
            </a:r>
            <a:r>
              <a:rPr lang="ru-RU" dirty="0" smtClean="0">
                <a:solidFill>
                  <a:srgbClr val="06024E"/>
                </a:solidFill>
                <a:hlinkClick r:id="rId4" tooltip="Тиф брюшной"/>
              </a:rPr>
              <a:t>брюшного тифа</a:t>
            </a:r>
            <a:r>
              <a:rPr lang="ru-RU" dirty="0" smtClean="0">
                <a:solidFill>
                  <a:srgbClr val="06024E"/>
                </a:solidFill>
              </a:rPr>
              <a:t>, </a:t>
            </a:r>
            <a:r>
              <a:rPr lang="ru-RU" dirty="0" smtClean="0">
                <a:solidFill>
                  <a:srgbClr val="06024E"/>
                </a:solidFill>
                <a:hlinkClick r:id="rId5" tooltip="Лечение туберкулеза народными средствами"/>
              </a:rPr>
              <a:t>туберкулеза</a:t>
            </a:r>
            <a:r>
              <a:rPr lang="ru-RU" dirty="0" smtClean="0">
                <a:solidFill>
                  <a:srgbClr val="06024E"/>
                </a:solidFill>
              </a:rPr>
              <a:t>; </a:t>
            </a:r>
          </a:p>
          <a:p>
            <a:pPr>
              <a:buNone/>
            </a:pPr>
            <a:r>
              <a:rPr lang="ru-RU" dirty="0" smtClean="0">
                <a:solidFill>
                  <a:srgbClr val="06024E"/>
                </a:solidFill>
              </a:rPr>
              <a:t>	В 1891-92гг Мечников разработал тесно примыкающее к проблеме иммунитета учение о воспалении, он оценил </a:t>
            </a:r>
          </a:p>
          <a:p>
            <a:pPr>
              <a:buNone/>
            </a:pPr>
            <a:r>
              <a:rPr lang="ru-RU" dirty="0" smtClean="0">
                <a:solidFill>
                  <a:srgbClr val="06024E"/>
                </a:solidFill>
              </a:rPr>
              <a:t>	сам феномен воспаления</a:t>
            </a:r>
          </a:p>
          <a:p>
            <a:pPr>
              <a:buNone/>
            </a:pPr>
            <a:r>
              <a:rPr lang="ru-RU" dirty="0" smtClean="0">
                <a:solidFill>
                  <a:srgbClr val="06024E"/>
                </a:solidFill>
              </a:rPr>
              <a:t> 	как защитную реакцию </a:t>
            </a:r>
          </a:p>
          <a:p>
            <a:pPr>
              <a:buNone/>
            </a:pPr>
            <a:r>
              <a:rPr lang="ru-RU" dirty="0" smtClean="0">
                <a:solidFill>
                  <a:srgbClr val="06024E"/>
                </a:solidFill>
              </a:rPr>
              <a:t>	организма, направленную </a:t>
            </a:r>
          </a:p>
          <a:p>
            <a:pPr>
              <a:buNone/>
            </a:pPr>
            <a:r>
              <a:rPr lang="ru-RU" dirty="0" smtClean="0">
                <a:solidFill>
                  <a:srgbClr val="06024E"/>
                </a:solidFill>
              </a:rPr>
              <a:t>	на освобождение от</a:t>
            </a:r>
          </a:p>
          <a:p>
            <a:pPr>
              <a:buNone/>
            </a:pPr>
            <a:r>
              <a:rPr lang="ru-RU" dirty="0" smtClean="0">
                <a:solidFill>
                  <a:srgbClr val="06024E"/>
                </a:solidFill>
              </a:rPr>
              <a:t>	 инородных веществ</a:t>
            </a:r>
          </a:p>
          <a:p>
            <a:pPr>
              <a:buNone/>
            </a:pPr>
            <a:r>
              <a:rPr lang="ru-RU" dirty="0" smtClean="0">
                <a:solidFill>
                  <a:srgbClr val="06024E"/>
                </a:solidFill>
              </a:rPr>
              <a:t>	 или очага </a:t>
            </a:r>
            <a:r>
              <a:rPr lang="ru-RU" dirty="0" smtClean="0">
                <a:solidFill>
                  <a:srgbClr val="06024E"/>
                </a:solidFill>
                <a:hlinkClick r:id="rId6" tooltip="Как заражаются инфекционными заболеваниями"/>
              </a:rPr>
              <a:t>инфекции</a:t>
            </a:r>
            <a:r>
              <a:rPr lang="ru-RU" dirty="0" smtClean="0">
                <a:solidFill>
                  <a:srgbClr val="06024E"/>
                </a:solidFill>
              </a:rPr>
              <a:t>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8" name="Picture 4" descr="C:\Documents and Settings\Ирина\Рабочий стол\Конференция\Пастер\75c5214246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57752" y="3500438"/>
            <a:ext cx="3783992" cy="264320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Направления деятельности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последние годы научной деятельности Мечников пытался с позиций биолога и патолога создать «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теорию </a:t>
            </a:r>
            <a:r>
              <a:rPr lang="ru-RU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ортобиоза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», то есть правильной жизни, основанную на изучении человеческой природы и на установлении средств к исправлению ее дисгармоний...». Считая, что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2" tooltip="Старость — понятие относительное"/>
              </a:rPr>
              <a:t>старость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3" tooltip="Смерть - описание явления"/>
              </a:rPr>
              <a:t>смерть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наступают у человека преждевременно, Мечников особую роль отводил микробам кишечной флоры, отравляющим организм своими токсинами. Режимом питания, гигиеническими средствами старость, как полагал Мечников, можно лечить, как и всякую болезнь. Мечников верил, что с помощью науки и культуры человек в состоянии преодолеть противоречия человеческой природы (в том числе и между ранним половым созреванием и возрастом вступления в брак), подготовить себе счастливое существование и, при естественном переходе «инстинкта жизни» в «инстинкт смерти»,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 — бесстрашный конец.				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Фотокопия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 Эти взгляды изложены 				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диплома 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в книгах «Этюды о природе				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присуждении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 человека» и «Этюды оптимизма».		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И.И.Мечникову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						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Нобелевской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								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премии  	 						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Рисунок 18" descr="http://www.arran.ru/data/exposition/10/2/small_1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4429132"/>
            <a:ext cx="1143008" cy="158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К 1930 г. в России работала целая сеть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институтов противоэпидемического 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профиля под руководством прямых </a:t>
            </a:r>
            <a:r>
              <a:rPr lang="ru-RU" b="1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учеников Л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 Пастера 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— Н. Ф. </a:t>
            </a:r>
            <a:r>
              <a:rPr lang="ru-RU" dirty="0" err="1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Гамалеи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Л.А.Тарасевича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, Д. К. Заболотного.</a:t>
            </a:r>
            <a:endParaRPr lang="ru-RU" dirty="0">
              <a:solidFill>
                <a:srgbClr val="06024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Рисунок 10" descr="Institu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071810"/>
            <a:ext cx="4577285" cy="2992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Николай Федорович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Гамалея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43050"/>
            <a:ext cx="2643206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(1859 – 1949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143372" y="1500174"/>
            <a:ext cx="435768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6024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рекомендации Мечникова был командирован в Париж в пастеровский институт для ознакомления с методом приготовления вакцины против бешенства.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Гамалея</a:t>
            </a:r>
            <a:r>
              <a:rPr lang="ru-RU" sz="2400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 ухаживал и наблюдал за привитыми, неудачи с прививками у пациентов натолкнули его на мысль о том, что вакцина оказывает положительный эффект только до заражения.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6024E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F:\картинки сыра\1a77c65fd8d805a0da850993c1b54f9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357298"/>
            <a:ext cx="2857500" cy="38290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Достижения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000496" y="1428736"/>
            <a:ext cx="4500562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6024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благодаря Пастеру и его преемнику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6024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Гамалее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6024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11 июня 1886 г. в Одессе открылась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первая в России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6024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вторая в мире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станция для прививок против бешенства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6024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Вскоре, благодаря трудам Мечникова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6024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Гамалеи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6024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эта лаборатория получила мировую известность. Сюда приезжали заболевшие из Петербурга, Сибири, с Кавказа, даже из Турции и Австрии. Врачи из различных губерний посещали станцию, где обучались опыту работы. В результате повсеместно стали возникать антирабические станции, на их базе - бактериологические лаборатории, а затем и институты по изучению инфекционных болезней и разработке методов борьбы с ними.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6024E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6" descr="дом семьи Пастера в Доле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70416" y="1643050"/>
            <a:ext cx="2658576" cy="4501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Тарасевич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Лев Александрович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2900354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(1868 – 1927 </a:t>
            </a:r>
            <a:r>
              <a:rPr lang="ru-RU" dirty="0" err="1" smtClean="0"/>
              <a:t>гг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286248" y="1500174"/>
            <a:ext cx="421481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41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6024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один из основоположников отечественной микробиологии, патолог, иммунолог, эпидемиолог, крупный организатор здравоохранения и общественный деятель. Академик Академии Наук УССР, Герой труда.</a:t>
            </a:r>
          </a:p>
          <a:p>
            <a:pPr marL="0" marR="0" lvl="0" indent="2841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6024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1900—1902 гг. работал в Пастеровском институте в Париже у И.И. Мечникова.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6024E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357298"/>
            <a:ext cx="2786082" cy="3900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Пастер завещал своим ученикам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					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«Не высказывайте 				ничего, что не может быть 				доказано простыми и 					решительными опытами... 				Чтите дух критики, сам по себе 			он не пробуждает новых идей, 			не толкает к великим делам. Но 			без него все шатко. За ним всегда последнее слово. То, чего я требую от вас и чего вы, в свою очередь, потребуете от ваших учеников,— самое трудное для исследователя»</a:t>
            </a:r>
            <a:endParaRPr lang="ru-RU" dirty="0">
              <a:solidFill>
                <a:srgbClr val="06024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2" name="Рисунок 1" descr="Портрет">
            <a:hlinkClick r:id="rId2" tooltip="&quot;Портрет&quot;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499" y="1357298"/>
            <a:ext cx="2620975" cy="3124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Ученики выполнили его заветы. Семена, брошенные Пастером, проросли в благодатной почве, его имя принадлежит всему миру;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и нельзя не вспомнить замечательные слова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К. А. Тимирязева, который писал: «Грядущие поколения, конечно, дополнят дело Пастера, но... как бы далеко они ни зашли вперед, они будут идти по проложенному им пути, а более этого в науке не может сделать даже гений».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2" y="357166"/>
            <a:ext cx="4186238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«В жизни нужно посвятить все усилия, </a:t>
            </a:r>
          </a:p>
          <a:p>
            <a:pPr>
              <a:buNone/>
            </a:pP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	чтобы </a:t>
            </a:r>
            <a:r>
              <a:rPr lang="ru-RU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лучше всего делать то, на что 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способен… позвольте </a:t>
            </a:r>
            <a:r>
              <a:rPr lang="ru-RU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сообщить вам секрет моей 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удачи. Моя </a:t>
            </a:r>
            <a:r>
              <a:rPr lang="ru-RU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единственная сила – это мое упорство».</a:t>
            </a:r>
          </a:p>
          <a:p>
            <a:pPr algn="r">
              <a:buNone/>
            </a:pPr>
            <a:r>
              <a:rPr lang="ru-RU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(Луи Пастер)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Рисунок 2" descr="Луи Паст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42918"/>
            <a:ext cx="4182910" cy="5540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buNone/>
            </a:pPr>
            <a:r>
              <a:rPr lang="ru-RU" sz="9600" b="1" dirty="0" smtClean="0">
                <a:solidFill>
                  <a:srgbClr val="FF0000"/>
                </a:solidFill>
                <a:latin typeface="Monotype Corsiva" pitchFamily="66" charset="0"/>
              </a:rPr>
              <a:t>Спасибо </a:t>
            </a:r>
          </a:p>
          <a:p>
            <a:pPr algn="ctr">
              <a:spcBef>
                <a:spcPts val="600"/>
              </a:spcBef>
              <a:buNone/>
            </a:pPr>
            <a:r>
              <a:rPr lang="ru-RU" sz="9600" b="1" dirty="0" smtClean="0">
                <a:solidFill>
                  <a:srgbClr val="FF0000"/>
                </a:solidFill>
                <a:latin typeface="Monotype Corsiva" pitchFamily="66" charset="0"/>
              </a:rPr>
              <a:t>за </a:t>
            </a:r>
          </a:p>
          <a:p>
            <a:pPr algn="ctr">
              <a:spcBef>
                <a:spcPts val="600"/>
              </a:spcBef>
              <a:buNone/>
            </a:pPr>
            <a:r>
              <a:rPr lang="ru-RU" sz="9600" b="1" dirty="0" smtClean="0">
                <a:solidFill>
                  <a:srgbClr val="FF0000"/>
                </a:solidFill>
                <a:latin typeface="Monotype Corsiva" pitchFamily="66" charset="0"/>
              </a:rPr>
              <a:t>Внимание!</a:t>
            </a:r>
            <a:endParaRPr lang="ru-RU" sz="9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Вот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говорил Пастер своим ученикам: 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Быть уверенным, что открыл важный научный факт, гореть лихорадочным желанием оповестить о том весь свет и сдерживать себя днями, неделями, порою годами, вступать в борьбу с самим собой, напрягать все силы, чтобы самому разрушить плоды своих трудов и не провозглашать полученного результата, пока не испробовал всех ему противоречащих гипотез – да, это тяжелый подвиг».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Ученики Луи Пастера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8572528" cy="528638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b="1" dirty="0"/>
          </a:p>
          <a:p>
            <a:pPr>
              <a:buNone/>
            </a:pPr>
            <a:endParaRPr lang="ru-RU" b="1" dirty="0" smtClean="0"/>
          </a:p>
          <a:p>
            <a:pPr>
              <a:spcBef>
                <a:spcPts val="0"/>
              </a:spcBef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Кальметт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	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err="1" smtClean="0"/>
              <a:t>Ру</a:t>
            </a:r>
            <a:r>
              <a:rPr lang="ru-RU" sz="2800" b="1" dirty="0" smtClean="0"/>
              <a:t> Пьер	</a:t>
            </a:r>
            <a:r>
              <a:rPr lang="ru-RU" sz="2800" b="1" dirty="0"/>
              <a:t> </a:t>
            </a:r>
            <a:r>
              <a:rPr lang="ru-RU" sz="2800" b="1" dirty="0" smtClean="0"/>
              <a:t>                   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Дюкло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Альбер	 	   Поль Эмиль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Пьер Эмиль</a:t>
            </a:r>
          </a:p>
          <a:p>
            <a:pPr>
              <a:spcBef>
                <a:spcPts val="0"/>
              </a:spcBef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      Мечников		 Александр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          Илья			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Иерсен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dirty="0"/>
          </a:p>
        </p:txBody>
      </p:sp>
      <p:pic>
        <p:nvPicPr>
          <p:cNvPr id="2050" name="Рисунок 7" descr="http://im0-tub-ru.yandex.net/i?id=174130945-13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9642" y="1285860"/>
            <a:ext cx="1557714" cy="2006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Рисунок 1" descr="http://im2-tub-ru.yandex.net/i?id=262858339-10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1285860"/>
            <a:ext cx="1308795" cy="1926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Рисунок 2" descr="Пьер Эмиль Дюкло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1214422"/>
            <a:ext cx="14763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Рисунок 12" descr="Мечников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1670" y="3864372"/>
            <a:ext cx="1387476" cy="2015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F:\картинки сыра\1316690376.nv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29256" y="4071942"/>
            <a:ext cx="1373058" cy="181669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Кальметт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Calmette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Альбер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1"/>
            <a:ext cx="2500330" cy="332899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/>
              <a:t>(1863-1933) </a:t>
            </a:r>
            <a:endParaRPr lang="ru-RU" dirty="0"/>
          </a:p>
        </p:txBody>
      </p:sp>
      <p:pic>
        <p:nvPicPr>
          <p:cNvPr id="3074" name="Рисунок 7" descr="http://im0-tub-ru.yandex.net/i?id=174130945-13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214314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488" y="1500174"/>
            <a:ext cx="578647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французский микробиолог и гигиенист, член Французской медицинской академии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Парижской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Академии Наук.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1885 окончил Парижский медицинский факультет.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1895—1919 директор Пастеровского института и одновременно (1898—1917) профессор гигиены и бактериологии медицинского факультета в Лилле; с 1917 вице-директор Пастеровского института в Париже. 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35798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5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Направления деятельности</a:t>
            </a:r>
          </a:p>
          <a:p>
            <a:pPr>
              <a:buNone/>
            </a:pP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	Основные труды </a:t>
            </a:r>
            <a:r>
              <a:rPr lang="ru-RU" dirty="0" err="1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Кальметта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 посвящены </a:t>
            </a:r>
            <a:r>
              <a:rPr lang="ru-RU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вопросам туберкулёза, оспы, чумы, биологической очистки сточных вод, микробиологической и серологической техники, разработки методов серотерапии при укусах змей; </a:t>
            </a:r>
            <a:endParaRPr lang="ru-RU" dirty="0" smtClean="0">
              <a:solidFill>
                <a:srgbClr val="06024E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предложил диагностическую реакцию на туберкулёз. </a:t>
            </a:r>
            <a:endParaRPr lang="ru-RU" dirty="0" smtClean="0">
              <a:solidFill>
                <a:srgbClr val="06024E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Совместно </a:t>
            </a:r>
            <a:r>
              <a:rPr lang="ru-RU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с французским учёным Ш. </a:t>
            </a:r>
            <a:r>
              <a:rPr lang="ru-RU" dirty="0" err="1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Гереном</a:t>
            </a:r>
            <a:r>
              <a:rPr lang="ru-RU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 создал противотуберкулёзную вакцину, известную во всём мире под названием BCG (БЦЖ), впервые применив её на новорождённых в 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1921г. </a:t>
            </a:r>
          </a:p>
          <a:p>
            <a:pPr>
              <a:buNone/>
            </a:pPr>
            <a:r>
              <a:rPr lang="ru-RU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В 1893—97гг изучил</a:t>
            </a:r>
          </a:p>
          <a:p>
            <a:pPr>
              <a:buNone/>
            </a:pP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 	эпидемиологию </a:t>
            </a:r>
            <a:r>
              <a:rPr lang="ru-RU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чумы 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>
              <a:buNone/>
            </a:pP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 	Сайгоне </a:t>
            </a:r>
            <a:r>
              <a:rPr lang="ru-RU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и совместно 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pPr>
              <a:buNone/>
            </a:pP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 	французским микробиологом</a:t>
            </a:r>
          </a:p>
          <a:p>
            <a:pPr>
              <a:buNone/>
            </a:pP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 	А</a:t>
            </a:r>
            <a:r>
              <a:rPr lang="ru-RU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Иерсеном</a:t>
            </a:r>
            <a:r>
              <a:rPr lang="ru-RU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 впервые 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применил</a:t>
            </a:r>
          </a:p>
          <a:p>
            <a:pPr>
              <a:buNone/>
            </a:pP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 	серотерапию</a:t>
            </a:r>
            <a:r>
              <a:rPr lang="ru-RU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C:\Documents and Settings\Ирина\Рабочий стол\Конференция\Пастер\fs_12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786190"/>
            <a:ext cx="3429024" cy="218598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Пьер Поль Эмиль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2714644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 algn="ctr">
              <a:buNone/>
            </a:pPr>
            <a:endParaRPr lang="ru-RU" sz="2200" dirty="0" smtClean="0"/>
          </a:p>
          <a:p>
            <a:pPr algn="ctr">
              <a:buNone/>
            </a:pPr>
            <a:r>
              <a:rPr lang="ru-RU" dirty="0" smtClean="0"/>
              <a:t>(1853 – 1933 </a:t>
            </a:r>
            <a:r>
              <a:rPr lang="ru-RU" dirty="0" err="1" smtClean="0"/>
              <a:t>гг</a:t>
            </a:r>
            <a:r>
              <a:rPr lang="ru-RU" dirty="0" smtClean="0"/>
              <a:t>)</a:t>
            </a:r>
          </a:p>
        </p:txBody>
      </p:sp>
      <p:pic>
        <p:nvPicPr>
          <p:cNvPr id="5122" name="Рисунок 1" descr="http://im2-tub-ru.yandex.net/i?id=262858339-10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2428892" cy="357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428992" y="1428736"/>
            <a:ext cx="52864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французский микробиолог, член Французской медицинской академии </a:t>
            </a:r>
            <a:r>
              <a:rPr lang="ru-RU" sz="3200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и Парижской </a:t>
            </a:r>
            <a:r>
              <a:rPr lang="ru-RU" sz="3200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Академии Наук. С 1878 г </a:t>
            </a:r>
            <a:r>
              <a:rPr lang="ru-RU" sz="3200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ассистент Пастера в Нормальной школе в Париже, с </a:t>
            </a:r>
            <a:r>
              <a:rPr lang="ru-RU" sz="3200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1888 г </a:t>
            </a:r>
            <a:r>
              <a:rPr lang="ru-RU" sz="3200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в Пастеровском институте, с </a:t>
            </a:r>
            <a:r>
              <a:rPr lang="ru-RU" sz="3200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1904 г </a:t>
            </a:r>
            <a:r>
              <a:rPr lang="ru-RU" sz="3200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его директор. 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		</a:t>
            </a:r>
            <a:r>
              <a:rPr lang="ru-RU" sz="5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Направления деятельности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Ру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 изучал </a:t>
            </a:r>
            <a:r>
              <a:rPr lang="ru-RU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возбудителей сибирской язвы, столбняка, бешенства, а также образуемые ими токсины; совместно с И. И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. Мечниковым</a:t>
            </a:r>
            <a:r>
              <a:rPr lang="ru-RU" u="sng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положил </a:t>
            </a:r>
            <a:r>
              <a:rPr lang="ru-RU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начало экспериментальному исследованию 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сифилиса.</a:t>
            </a:r>
          </a:p>
          <a:p>
            <a:pPr>
              <a:buNone/>
            </a:pPr>
            <a:r>
              <a:rPr lang="ru-RU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1888—90гг  </a:t>
            </a:r>
            <a:r>
              <a:rPr lang="ru-RU" dirty="0" err="1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Ру</a:t>
            </a:r>
            <a:r>
              <a:rPr lang="ru-RU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Совместно с </a:t>
            </a:r>
            <a:r>
              <a:rPr lang="ru-RU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dirty="0" err="1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Иерсеном</a:t>
            </a:r>
            <a:r>
              <a:rPr lang="ru-RU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выделил дифтерийный </a:t>
            </a:r>
            <a:r>
              <a:rPr lang="ru-RU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токсин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, изучил </a:t>
            </a:r>
            <a:r>
              <a:rPr lang="ru-RU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его действие и показал, 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параличи, расстройства 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сердечной </a:t>
            </a:r>
            <a:r>
              <a:rPr lang="ru-RU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и другие симптомы</a:t>
            </a:r>
          </a:p>
          <a:p>
            <a:pPr>
              <a:buNone/>
            </a:pP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 	при дифтерии вызываются</a:t>
            </a:r>
          </a:p>
          <a:p>
            <a:pPr>
              <a:buNone/>
            </a:pP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токсинами 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дифтерийной</a:t>
            </a:r>
          </a:p>
          <a:p>
            <a:pPr>
              <a:buNone/>
            </a:pP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 	палочки</a:t>
            </a:r>
            <a:r>
              <a:rPr lang="ru-RU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. На основании 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этих </a:t>
            </a:r>
          </a:p>
          <a:p>
            <a:pPr>
              <a:buNone/>
            </a:pP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	исследований </a:t>
            </a:r>
            <a:r>
              <a:rPr lang="ru-RU" dirty="0" err="1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Ру</a:t>
            </a:r>
            <a:r>
              <a:rPr lang="ru-RU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предложил </a:t>
            </a:r>
          </a:p>
          <a:p>
            <a:pPr>
              <a:buNone/>
            </a:pP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	антидифтерийную </a:t>
            </a:r>
          </a:p>
          <a:p>
            <a:pPr>
              <a:buNone/>
            </a:pP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	антитоксическую </a:t>
            </a:r>
            <a:r>
              <a:rPr lang="ru-RU" dirty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сыворотку</a:t>
            </a:r>
            <a:r>
              <a:rPr lang="ru-RU" dirty="0" smtClean="0">
                <a:solidFill>
                  <a:srgbClr val="06024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свои достижения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награжден премиями Парижской Академии Наук и Французской медицинской академии.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147" name="Picture 3" descr="C:\Documents and Settings\Ирина\Рабочий стол\Конференция\Пастер\spid_2_1252427289_fu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071810"/>
            <a:ext cx="2717240" cy="265746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Дюкло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Duclaux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Пьер Эмиль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2971792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dirty="0" smtClean="0"/>
              <a:t>(1840 – 1904 </a:t>
            </a:r>
            <a:r>
              <a:rPr lang="ru-RU" dirty="0" err="1" smtClean="0"/>
              <a:t>гг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7170" name="Рисунок 2" descr="Пьер Эмиль Дюкл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2714644" cy="350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786182" y="1142984"/>
            <a:ext cx="507209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6024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французский микробиолог и химик. После окончания Высшей нормальной школы в Париже работал препаратором у Луи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6024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Пастера.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6024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1865 г. преподавал в лицее в Туре, затем в университете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6024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Клермон-Ферране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6024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Профессор Лионского университета, Агрономического института в Париже. С 1881 г. профессор микробиологии в Парижском университете. С 1895 г. возглавлял Пастеровский институт в Париже. Член Парижской академии наук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6024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 1888г).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6024E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497</Words>
  <Application>Microsoft Office PowerPoint</Application>
  <PresentationFormat>Экран (4:3)</PresentationFormat>
  <Paragraphs>142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Кировское областное бюджетное образовательное учреждение «Кировский медицинский колледж» филиал в г. Котельниче</vt:lpstr>
      <vt:lpstr>Слайд 2</vt:lpstr>
      <vt:lpstr>Слайд 3</vt:lpstr>
      <vt:lpstr>Ученики Луи Пастера</vt:lpstr>
      <vt:lpstr>Кальметт (Calmette) Альбер </vt:lpstr>
      <vt:lpstr>Слайд 6</vt:lpstr>
      <vt:lpstr>Ру Пьер Поль Эмиль </vt:lpstr>
      <vt:lpstr>Слайд 8</vt:lpstr>
      <vt:lpstr>Дюкло (Duclaux) Пьер Эмиль </vt:lpstr>
      <vt:lpstr>Слайд 10</vt:lpstr>
      <vt:lpstr>Илья Ильич Мечников </vt:lpstr>
      <vt:lpstr>Слайд 12</vt:lpstr>
      <vt:lpstr> Направления деятельности </vt:lpstr>
      <vt:lpstr>Слайд 14</vt:lpstr>
      <vt:lpstr>Николай Федорович Гамалея</vt:lpstr>
      <vt:lpstr>Достижения</vt:lpstr>
      <vt:lpstr>Тарасевич Лев Александрович </vt:lpstr>
      <vt:lpstr> Пастер завещал своим ученикам</vt:lpstr>
      <vt:lpstr>Слайд 19</vt:lpstr>
      <vt:lpstr>Слайд 20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Кировское областное бюджетное образовательное учреждение «Кировский медицинский колледж» филиал в г. Котельниче</dc:title>
  <dc:creator>Ирина</dc:creator>
  <cp:lastModifiedBy>Ирина</cp:lastModifiedBy>
  <cp:revision>26</cp:revision>
  <dcterms:created xsi:type="dcterms:W3CDTF">2045-04-09T10:41:38Z</dcterms:created>
  <dcterms:modified xsi:type="dcterms:W3CDTF">2045-05-07T12:20:10Z</dcterms:modified>
</cp:coreProperties>
</file>