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74" r:id="rId7"/>
    <p:sldId id="273" r:id="rId8"/>
    <p:sldId id="262" r:id="rId9"/>
    <p:sldId id="263" r:id="rId10"/>
    <p:sldId id="265" r:id="rId11"/>
    <p:sldId id="266" r:id="rId12"/>
    <p:sldId id="267" r:id="rId13"/>
    <p:sldId id="278" r:id="rId14"/>
    <p:sldId id="279" r:id="rId15"/>
    <p:sldId id="277" r:id="rId16"/>
    <p:sldId id="281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1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1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1996-B9EB-478F-94D0-56655179B7FE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C49FE-7E13-47FA-BC49-AEF126916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82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C49FE-7E13-47FA-BC49-AEF1269162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73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272164F-65E8-4361-B90F-C877C61AAC79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5E3F9DE-2D65-4336-A57B-3970A7132FB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82;&#1080;&#1090;&#1072;&#1081;\kitayskaya_tradicionnaya_muzika_-_dream_of_the_red_chamber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microsoft.com/office/2007/relationships/media" Target="../media/media1.mp4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1352" y="3933056"/>
            <a:ext cx="5432648" cy="256777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Работу выполнили: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Студенты КТК 2го курса 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группы КМТ-2 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Анастасия Федорова 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Софья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Мухачева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Руководители</a:t>
            </a:r>
            <a:r>
              <a:rPr lang="ru-RU" sz="2000" dirty="0" smtClean="0">
                <a:solidFill>
                  <a:schemeClr val="tx1"/>
                </a:solidFill>
              </a:rPr>
              <a:t>: преподаватели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высшей категории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Соковнина А.В.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 Кольцова Н.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14620"/>
            <a:ext cx="4643470" cy="599440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натуральный Шелк</a:t>
            </a:r>
            <a:endParaRPr lang="ru-RU" sz="4000" dirty="0"/>
          </a:p>
        </p:txBody>
      </p:sp>
      <p:pic>
        <p:nvPicPr>
          <p:cNvPr id="4" name="kitayskaya_tradicionnaya_muzika_-_dream_of_the_red_cha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03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4752528" cy="4525963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Осень: бабочка откладывает грены (яички, 300-800 шт.).</a:t>
            </a:r>
          </a:p>
          <a:p>
            <a:pPr algn="l"/>
            <a:r>
              <a:rPr lang="ru-RU" dirty="0" smtClean="0"/>
              <a:t>Весна: Из яиц тутового шелкопряда вылупливаются гусеницы длиной около 2 мм, по прошествии 4-5 недель они достигают размера 30 мм. Кормят шелкопрядов листьями тутового дерева.</a:t>
            </a:r>
          </a:p>
          <a:p>
            <a:pPr algn="l"/>
            <a:r>
              <a:rPr lang="ru-RU" dirty="0" smtClean="0"/>
              <a:t>За 3 недели гусеница увеличивается в размерах в 30 раз, в массе – в 10 тыс. раз.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28700"/>
            <a:ext cx="5656560" cy="792088"/>
          </a:xfrm>
        </p:spPr>
        <p:txBody>
          <a:bodyPr/>
          <a:lstStyle/>
          <a:p>
            <a:r>
              <a:rPr lang="ru-RU" dirty="0" smtClean="0"/>
              <a:t>Производство шелка</a:t>
            </a:r>
            <a:endParaRPr lang="ru-RU" dirty="0"/>
          </a:p>
        </p:txBody>
      </p:sp>
      <p:pic>
        <p:nvPicPr>
          <p:cNvPr id="7171" name="Picture 3" descr="G:\ЗАВЕТНАЯ ПАПОЧКА\КАРТИНКИ\шёлк\silk_making_05-590x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643050"/>
            <a:ext cx="2911390" cy="31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ЗАВЕТНАЯ ПАПОЧКА\КАРТИНКИ\шёлк\Шелков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286256"/>
            <a:ext cx="3357585" cy="22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942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56052"/>
            <a:ext cx="4546848" cy="34594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Затем шелкопрядов раскладывают по соломенным коробочкам, там они и создают коконы. Этот процесс занимает 8 дней.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680" y="97536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G:\ЗАВЕТНАЯ ПАПОЧКА\КАРТИНКИ\шёлк\silk_making_06-590x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010" y="836712"/>
            <a:ext cx="3653525" cy="25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ЗАВЕТНАЯ ПАПОЧКА\КАРТИНКИ\шёлк\silk_making_07-590x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125" y="3645024"/>
            <a:ext cx="3665361" cy="254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кукливание шелкопряда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5" y="3691018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5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301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 последующие 15 дней куколка превращается в бабочку. За некоторое время до превращения коконы прожаривают в печи, потом обрабатывают в химическом растворе или обычном кипятке, чтобы клейкое вещество, скрепляющее нити, испарилось. Так кокон разрушается, распадаясь на нити. 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680" y="97536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G:\ЗАВЕТНАЯ ПАПОЧКА\КАРТИНКИ\шёлк\3d8049506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143" y="476672"/>
            <a:ext cx="3734568" cy="28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ЗАВЕТНАЯ ПАПОЧКА\КАРТИНКИ\шёлк\silk_making_01-590x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144" y="3501007"/>
            <a:ext cx="3734568" cy="27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4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/>
              <a:t>1.	Замаривание :  </a:t>
            </a:r>
          </a:p>
          <a:p>
            <a:pPr algn="l"/>
            <a:r>
              <a:rPr lang="ru-RU" dirty="0" smtClean="0"/>
              <a:t>	•</a:t>
            </a:r>
            <a:r>
              <a:rPr lang="ru-RU" dirty="0"/>
              <a:t>	Горячей водой;</a:t>
            </a:r>
          </a:p>
          <a:p>
            <a:pPr algn="l"/>
            <a:r>
              <a:rPr lang="ru-RU" dirty="0" smtClean="0"/>
              <a:t>	•</a:t>
            </a:r>
            <a:r>
              <a:rPr lang="ru-RU" dirty="0"/>
              <a:t>	</a:t>
            </a:r>
            <a:r>
              <a:rPr lang="ru-RU" dirty="0" err="1"/>
              <a:t>Облуплением</a:t>
            </a:r>
            <a:r>
              <a:rPr lang="ru-RU" dirty="0"/>
              <a:t>;</a:t>
            </a:r>
          </a:p>
          <a:p>
            <a:pPr algn="l"/>
            <a:r>
              <a:rPr lang="ru-RU" dirty="0" smtClean="0"/>
              <a:t>	•</a:t>
            </a:r>
            <a:r>
              <a:rPr lang="ru-RU" dirty="0"/>
              <a:t>	Паром.</a:t>
            </a:r>
          </a:p>
          <a:p>
            <a:pPr algn="l"/>
            <a:r>
              <a:rPr lang="ru-RU" dirty="0"/>
              <a:t>2.	Запаривание: </a:t>
            </a:r>
          </a:p>
          <a:p>
            <a:pPr algn="l"/>
            <a:r>
              <a:rPr lang="ru-RU" dirty="0" smtClean="0"/>
              <a:t>	•</a:t>
            </a:r>
            <a:r>
              <a:rPr lang="ru-RU" dirty="0"/>
              <a:t>	Обработка кипятком (t=98˚C в течение 2 минут)</a:t>
            </a:r>
          </a:p>
          <a:p>
            <a:pPr algn="l"/>
            <a:r>
              <a:rPr lang="ru-RU" dirty="0"/>
              <a:t>3.	Медленная сушка</a:t>
            </a:r>
          </a:p>
          <a:p>
            <a:pPr algn="l"/>
            <a:r>
              <a:rPr lang="ru-RU" dirty="0"/>
              <a:t>4.	Размотка вручную: с 4-9 коконов одновременно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r>
              <a:rPr lang="ru-RU" dirty="0" smtClean="0"/>
              <a:t>Шелк-сырец (длина нити = 500-1800 метров)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 обработка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46442" y="4941168"/>
            <a:ext cx="288032" cy="432048"/>
          </a:xfrm>
          <a:prstGeom prst="downArrow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670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908720"/>
            <a:ext cx="4793704" cy="725448"/>
          </a:xfrm>
        </p:spPr>
        <p:txBody>
          <a:bodyPr/>
          <a:lstStyle/>
          <a:p>
            <a:r>
              <a:rPr lang="ru-RU" dirty="0" smtClean="0"/>
              <a:t>Строение волокон натурального шелка</a:t>
            </a:r>
            <a:endParaRPr lang="ru-RU" dirty="0"/>
          </a:p>
        </p:txBody>
      </p:sp>
      <p:pic>
        <p:nvPicPr>
          <p:cNvPr id="2050" name="Picture 2" descr="G:\copy fales\Save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1396" y="1700808"/>
            <a:ext cx="3846828" cy="49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71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4"/>
          </p:nvPr>
        </p:nvSpPr>
        <p:spPr>
          <a:xfrm>
            <a:off x="785786" y="2143116"/>
            <a:ext cx="7643866" cy="50006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/>
              <a:t>Ткани из натурального шелка обладают высокой эластичностью;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Отличные гигиенические свойства: гигроскопичность, воздухопроницаемость.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Из натурального шелка изготавливаются парашюты для космических аппаратов;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Широкое применение натурального шелка в </a:t>
            </a:r>
            <a:r>
              <a:rPr lang="ru-RU" sz="2200" dirty="0" smtClean="0"/>
              <a:t>медицине (в хирургии).</a:t>
            </a:r>
            <a:endParaRPr lang="ru-RU" sz="22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43042" y="7000900"/>
            <a:ext cx="676373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Свойства натурального шелка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8596" y="1714488"/>
            <a:ext cx="8229600" cy="407517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2400" dirty="0" smtClean="0"/>
              <a:t>.	Вирусное паразитическое заболевание, которое попадает из вне с воздухом – </a:t>
            </a:r>
            <a:r>
              <a:rPr lang="ru-RU" sz="2400" dirty="0" err="1" smtClean="0"/>
              <a:t>пебрина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2.	Заболевание – </a:t>
            </a:r>
            <a:r>
              <a:rPr lang="ru-RU" sz="2400" dirty="0" err="1" smtClean="0"/>
              <a:t>флашерия</a:t>
            </a:r>
            <a:r>
              <a:rPr lang="ru-RU" sz="2400" dirty="0" smtClean="0"/>
              <a:t>.</a:t>
            </a: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Заболевания Шелкопряда</a:t>
            </a:r>
            <a:endParaRPr lang="ru-RU" dirty="0"/>
          </a:p>
        </p:txBody>
      </p:sp>
      <p:pic>
        <p:nvPicPr>
          <p:cNvPr id="2050" name="Picture 2" descr="F:\шёлк\Image9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3429000"/>
            <a:ext cx="3254867" cy="3143272"/>
          </a:xfrm>
          <a:prstGeom prst="rect">
            <a:avLst/>
          </a:prstGeom>
          <a:noFill/>
        </p:spPr>
      </p:pic>
      <p:pic>
        <p:nvPicPr>
          <p:cNvPr id="1026" name="Picture 2" descr="D:\Documents and Settings\Admin-20\Рабочий стол\не удалять\89dac849aa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266147" cy="360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Чтобы создать 1 метр ткани требуется около 3 тысяч коконов.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Длина </a:t>
            </a:r>
            <a:r>
              <a:rPr lang="ru-RU" sz="2400" dirty="0"/>
              <a:t>нити одного кокона может достигать необычайной </a:t>
            </a:r>
            <a:r>
              <a:rPr lang="ru-RU" sz="2400" dirty="0" smtClean="0"/>
              <a:t>длины</a:t>
            </a:r>
            <a:r>
              <a:rPr lang="ru-RU" sz="2400" dirty="0"/>
              <a:t>: от  600 до </a:t>
            </a:r>
            <a:r>
              <a:rPr lang="ru-RU" sz="2400" dirty="0" smtClean="0"/>
              <a:t>1500 </a:t>
            </a:r>
            <a:r>
              <a:rPr lang="ru-RU" sz="2400" dirty="0"/>
              <a:t>метров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Разорвать нить </a:t>
            </a:r>
            <a:r>
              <a:rPr lang="ru-RU" sz="2400" dirty="0"/>
              <a:t>из шелка также трудно, как разорвать стальную нить того же диаметра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16 слоев шелка выдерживают пулю из </a:t>
            </a:r>
            <a:r>
              <a:rPr lang="ru-RU" sz="2400" dirty="0" err="1"/>
              <a:t>Магнума</a:t>
            </a:r>
            <a:r>
              <a:rPr lang="ru-RU" sz="2400" dirty="0"/>
              <a:t> 357 (со свинцовым сердечником).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Мужчинам </a:t>
            </a:r>
            <a:r>
              <a:rPr lang="ru-RU" sz="2400" dirty="0"/>
              <a:t>в мусульманских странах запрещено носить шелковые одежды, так как блестящую ткань принято считать женской. Ислам также запрещает уничтожение животных ради роскоши, следовательно, производством шелка мусульманский мир тоже заниматься не может.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862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:\ЗАВЕТНАЯ ПАПОЧКА\КАРТИНКИ\шёлк\kokonye6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368"/>
            <a:ext cx="9422494" cy="69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71800" y="116632"/>
            <a:ext cx="4114800" cy="70104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07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57356" y="2071678"/>
            <a:ext cx="6500858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История шелководства;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Шелководство в России;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Великий шелковый путь;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Разновидности шелкопряда;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Производство шелка;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Свойства натурального шелка;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Интересные факты.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428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Натуральный шелк – продукт выделения шелкоотделительных веществ гусениц шелкопряда; тончайшие нити, получаемые от размотки кокона.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10398501" y="1045827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373616" cy="48245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dirty="0" smtClean="0"/>
              <a:t>Самый </a:t>
            </a:r>
            <a:r>
              <a:rPr lang="ru-RU" sz="2400" dirty="0"/>
              <a:t>древний кокон шелкопряда был найден в неолитическом поселении северной провинции </a:t>
            </a:r>
            <a:r>
              <a:rPr lang="ru-RU" sz="2400" dirty="0" err="1"/>
              <a:t>Шаньси</a:t>
            </a:r>
            <a:r>
              <a:rPr lang="ru-RU" sz="2400" dirty="0"/>
              <a:t> (</a:t>
            </a:r>
            <a:r>
              <a:rPr lang="ru-RU" sz="2400" dirty="0" err="1"/>
              <a:t>ок</a:t>
            </a:r>
            <a:r>
              <a:rPr lang="ru-RU" sz="2400" dirty="0"/>
              <a:t>. 2200—1700 гг. до н. </a:t>
            </a:r>
            <a:r>
              <a:rPr lang="ru-RU" sz="2400" dirty="0" smtClean="0"/>
              <a:t>э.</a:t>
            </a:r>
            <a:r>
              <a:rPr lang="en-US" sz="2400" dirty="0" smtClean="0"/>
              <a:t>).</a:t>
            </a:r>
            <a:endParaRPr lang="ru-RU" sz="2400" dirty="0"/>
          </a:p>
          <a:p>
            <a:pPr marL="0" indent="0" algn="l">
              <a:lnSpc>
                <a:spcPts val="2400"/>
              </a:lnSpc>
              <a:buNone/>
            </a:pPr>
            <a:r>
              <a:rPr lang="ru-RU" sz="2400" dirty="0" smtClean="0"/>
              <a:t>Много столетий никому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ru-RU" sz="2400" dirty="0" smtClean="0"/>
              <a:t>за пределами Китая не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ru-RU" sz="2400" dirty="0" smtClean="0"/>
              <a:t>удавалось овладеть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ru-RU" sz="2400" dirty="0" smtClean="0"/>
              <a:t>технологией производства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ru-RU" sz="2400" dirty="0" smtClean="0"/>
              <a:t>шёлка, так как за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ru-RU" sz="2400" dirty="0" smtClean="0"/>
              <a:t>разглашение тайны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ru-RU" sz="2400" dirty="0" smtClean="0"/>
              <a:t>полагалась смерть.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шелководства</a:t>
            </a:r>
            <a:endParaRPr lang="ru-RU" dirty="0"/>
          </a:p>
        </p:txBody>
      </p:sp>
      <p:pic>
        <p:nvPicPr>
          <p:cNvPr id="2050" name="Picture 2" descr="G:\ЗАВЕТНАЯ ПАПОЧКА\КАРТИНКИ\шёлк\posterlux-kitai-pic13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253" y="2780928"/>
            <a:ext cx="477794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98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500174"/>
            <a:ext cx="8229600" cy="1329011"/>
          </a:xfrm>
        </p:spPr>
        <p:txBody>
          <a:bodyPr/>
          <a:lstStyle/>
          <a:p>
            <a:r>
              <a:rPr lang="ru-RU" dirty="0"/>
              <a:t>Огромные усилия были потрачены на то, чтобы выведать этот секрет, и, тщательно охраняемая тайна была вскоре раскрыта</a:t>
            </a:r>
            <a:r>
              <a:rPr lang="ru-RU" dirty="0" smtClean="0"/>
              <a:t>. С тех пор натуральный шелк начал производиться за пределами Китая.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96536" y="764704"/>
            <a:ext cx="45719" cy="45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    </a:t>
            </a:r>
            <a:br>
              <a:rPr lang="ru-RU" sz="2700" dirty="0" smtClean="0"/>
            </a:br>
            <a:endParaRPr lang="ru-RU" dirty="0"/>
          </a:p>
        </p:txBody>
      </p:sp>
      <p:pic>
        <p:nvPicPr>
          <p:cNvPr id="3074" name="Picture 2" descr="G:\ЗАВЕТНАЯ ПАПОЧКА\КАРТИНКИ\шёлк\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052075" cy="33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ЗАВЕТНАЯ ПАПОЧКА\КАРТИНКИ\шёлк\125211-gothic-wedding-gown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469" y="2852936"/>
            <a:ext cx="2265768" cy="34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ЗАВЕТНАЯ ПАПОЧКА\КАРТИНКИ\шёлк\414px-The_Lady_and_the_unicorn_Desire_de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53" y="2852936"/>
            <a:ext cx="2302126" cy="33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053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229600" cy="4075176"/>
          </a:xfrm>
        </p:spPr>
        <p:txBody>
          <a:bodyPr/>
          <a:lstStyle/>
          <a:p>
            <a:r>
              <a:rPr lang="ru-RU" dirty="0" smtClean="0"/>
              <a:t>Зачинателем шелководства на Руси был Петр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Центры шелководства в России: Средняя Азия и Закавказье.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975360"/>
            <a:ext cx="4643470" cy="701040"/>
          </a:xfrm>
        </p:spPr>
        <p:txBody>
          <a:bodyPr>
            <a:noAutofit/>
          </a:bodyPr>
          <a:lstStyle/>
          <a:p>
            <a:r>
              <a:rPr lang="ru-RU" sz="2200" dirty="0" smtClean="0"/>
              <a:t>Шелководство  в России</a:t>
            </a:r>
            <a:endParaRPr lang="ru-RU" sz="2200" dirty="0"/>
          </a:p>
        </p:txBody>
      </p:sp>
      <p:pic>
        <p:nvPicPr>
          <p:cNvPr id="1029" name="Picture 5" descr="I:\1268641354_611308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165579" cy="39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Шелковый путь </a:t>
            </a:r>
            <a:endParaRPr lang="ru-RU" dirty="0"/>
          </a:p>
        </p:txBody>
      </p:sp>
      <p:pic>
        <p:nvPicPr>
          <p:cNvPr id="2050" name="Picture 2" descr="G:\ЗАВЕТНАЯ ПАПОЧКА\КАРТИНКИ\шёлк\800px-Transasia_trade_routes_1stC_CE_gr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0000" cy="4572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627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1. </a:t>
            </a:r>
            <a:r>
              <a:rPr lang="ru-RU" dirty="0" smtClean="0"/>
              <a:t>Тутовый шелкопряд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Разновидности шелкопряда</a:t>
            </a:r>
            <a:endParaRPr lang="ru-RU" dirty="0"/>
          </a:p>
        </p:txBody>
      </p:sp>
      <p:pic>
        <p:nvPicPr>
          <p:cNvPr id="5122" name="Picture 2" descr="G:\ЗАВЕТНАЯ ПАПОЧКА\КАРТИНКИ\шёлк\Bombyx m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5105"/>
            <a:ext cx="3142356" cy="29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ЗАВЕТНАЯ ПАПОЧКА\КАРТИНКИ\шёлк\13a943a0c3df9d3b4d2a8dfe845652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42" y="2945105"/>
            <a:ext cx="3141702" cy="28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ЗАВЕТНАЯ ПАПОЧКА\КАРТИНКИ\шёлк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45105"/>
            <a:ext cx="2383854" cy="29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506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2. </a:t>
            </a:r>
            <a:r>
              <a:rPr lang="ru-RU" dirty="0" smtClean="0"/>
              <a:t>Дубовый шелкопряд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540552" y="692696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G:\ЗАВЕТНАЯ ПАПОЧКА\КАРТИНКИ\шёлк\babochki_ryadom_s_chelovekom_3-300x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ЗАВЕТНАЯ ПАПОЧКА\КАРТИНКИ\шёлк\mfoto3873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1912671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ЗАВЕТНАЯ ПАПОЧКА\КАРТИНКИ\шёлк\0_650fd_c1f8d1af_X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3466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125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867</TotalTime>
  <Words>458</Words>
  <Application>Microsoft Office PowerPoint</Application>
  <PresentationFormat>Экран (4:3)</PresentationFormat>
  <Paragraphs>74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BlackTie</vt:lpstr>
      <vt:lpstr>натуральный Шелк</vt:lpstr>
      <vt:lpstr>План:</vt:lpstr>
      <vt:lpstr> </vt:lpstr>
      <vt:lpstr>История шелководства</vt:lpstr>
      <vt:lpstr>     </vt:lpstr>
      <vt:lpstr>Шелководство  в России</vt:lpstr>
      <vt:lpstr>Шелковый путь </vt:lpstr>
      <vt:lpstr>Разновидности шелкопряда</vt:lpstr>
      <vt:lpstr> </vt:lpstr>
      <vt:lpstr>Производство шелка</vt:lpstr>
      <vt:lpstr>Слайд 11</vt:lpstr>
      <vt:lpstr>Слайд 12</vt:lpstr>
      <vt:lpstr>Первичная обработка</vt:lpstr>
      <vt:lpstr>Строение волокон натурального шелка</vt:lpstr>
      <vt:lpstr>Свойства натурального шелка</vt:lpstr>
      <vt:lpstr>Заболевания Шелкопряда</vt:lpstr>
      <vt:lpstr>Интересные факты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Шелк</dc:title>
  <dc:creator>User</dc:creator>
  <cp:lastModifiedBy>20</cp:lastModifiedBy>
  <cp:revision>55</cp:revision>
  <dcterms:created xsi:type="dcterms:W3CDTF">2012-11-05T09:51:31Z</dcterms:created>
  <dcterms:modified xsi:type="dcterms:W3CDTF">2012-12-11T10:59:01Z</dcterms:modified>
</cp:coreProperties>
</file>